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63" r:id="rId21"/>
    <p:sldId id="264" r:id="rId22"/>
    <p:sldId id="276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vd" initials="a" lastIdx="11" clrIdx="0"/>
  <p:cmAuthor id="1" name="ajscheff" initials="a" lastIdx="5" clrIdx="1"/>
  <p:cmAuthor id="2" name="Andy van Dam" initials="avd" lastIdx="2" clrIdx="2"/>
  <p:cmAuthor id="3" name="Andy van Dam" initials="AvD" lastIdx="11" clrIdx="3"/>
  <p:cmAuthor id="4" name="Joel Nackman" initials="JN" lastIdx="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3" autoAdjust="0"/>
    <p:restoredTop sz="94261" autoAdjust="0"/>
  </p:normalViewPr>
  <p:slideViewPr>
    <p:cSldViewPr>
      <p:cViewPr>
        <p:scale>
          <a:sx n="100" d="100"/>
          <a:sy n="100" d="100"/>
        </p:scale>
        <p:origin x="-1272" y="-6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8833F-B719-416D-BA20-C01B5E5FFC94}" type="datetimeFigureOut">
              <a:rPr lang="en-US" smtClean="0"/>
              <a:pPr/>
              <a:t>11/12/2012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71143-D4C4-4C0C-8BE1-F1DB23389C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6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736056"/>
            <a:ext cx="8001000" cy="960120"/>
          </a:xfrm>
          <a:prstGeom prst="rect">
            <a:avLst/>
          </a:prstGeom>
        </p:spPr>
        <p:txBody>
          <a:bodyPr anchor="t" anchorCtr="0"/>
          <a:lstStyle>
            <a:lvl1pPr algn="r">
              <a:defRPr sz="3200" b="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3786188"/>
            <a:ext cx="8001001" cy="514350"/>
          </a:xfrm>
        </p:spPr>
        <p:txBody>
          <a:bodyPr/>
          <a:lstStyle>
            <a:lvl1pPr marL="0" indent="0" algn="r">
              <a:buNone/>
              <a:defRPr sz="2000" b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b="0" dirty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57200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traight Connector 12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r>
              <a:rPr lang="en-US" dirty="0" smtClean="0"/>
              <a:t>/22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</a:t>
            </a:r>
            <a:endParaRPr lang="en-US" sz="14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traight Connector 8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  <a:prstGeom prst="rect">
            <a:avLst/>
          </a:prstGeom>
        </p:spPr>
        <p:txBody>
          <a:bodyPr/>
          <a:lstStyle/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</a:t>
            </a:r>
            <a:endParaRPr lang="en-US" sz="1400" dirty="0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traight Connector 8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085850"/>
            <a:ext cx="4041777" cy="28575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</a:t>
            </a:r>
            <a:endParaRPr lang="en-US" sz="1400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</a:t>
            </a:r>
            <a:endParaRPr lang="en-US" sz="14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</a:t>
            </a:r>
            <a:endParaRPr lang="en-US" sz="1400" dirty="0"/>
          </a:p>
        </p:txBody>
      </p:sp>
      <p:sp>
        <p:nvSpPr>
          <p:cNvPr id="6" name="Straight Connector 5"/>
          <p:cNvSpPr>
            <a:spLocks noChangeShapeType="1"/>
          </p:cNvSpPr>
          <p:nvPr userDrawn="1"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Andries</a:t>
            </a:r>
            <a:r>
              <a:rPr lang="en-US" sz="1400" dirty="0" smtClean="0"/>
              <a:t>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1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57200" y="4800600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prstGeom prst="rect">
            <a:avLst/>
          </a:prstGeom>
          <a:ln>
            <a:noFill/>
          </a:ln>
        </p:spPr>
        <p:txBody>
          <a:bodyPr lIns="274320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76800" y="4764881"/>
            <a:ext cx="1066800" cy="27432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541020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43600" y="4764881"/>
            <a:ext cx="2743200" cy="274320"/>
          </a:xfrm>
          <a:prstGeom prst="rect">
            <a:avLst/>
          </a:prstGeom>
        </p:spPr>
        <p:txBody>
          <a:bodyPr/>
          <a:lstStyle/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b="1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cs123 	</a:t>
            </a:r>
            <a:r>
              <a:rPr lang="en-US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INTRODUCTION</a:t>
            </a:r>
            <a:r>
              <a:rPr lang="en-US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 TO COMPUTER GRAPHICS</a:t>
            </a:r>
            <a:endParaRPr lang="en-US" kern="1000" spc="1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286000" y="4800600"/>
            <a:ext cx="51054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4800600"/>
            <a:ext cx="175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Andries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van Dam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Cambria" pitchFamily="18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4" Type="http://schemas.openxmlformats.org/officeDocument/2006/relationships/image" Target="../media/image20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45656"/>
            <a:ext cx="3505200" cy="673894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+mn-lt"/>
              </a:rPr>
              <a:t>Texture Mapping</a:t>
            </a:r>
            <a:endParaRPr lang="en-US" sz="36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962400"/>
            <a:ext cx="3810000" cy="51435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latin typeface="+mn-lt"/>
              </a:rPr>
              <a:t>Beautification of Surfaces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10" name="Object 10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758055"/>
              </p:ext>
            </p:extLst>
          </p:nvPr>
        </p:nvGraphicFramePr>
        <p:xfrm>
          <a:off x="762000" y="716448"/>
          <a:ext cx="3505200" cy="2464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Image" r:id="rId4" imgW="9142857" imgH="6501587" progId="">
                  <p:embed/>
                </p:oleObj>
              </mc:Choice>
              <mc:Fallback>
                <p:oleObj name="Image" r:id="rId4" imgW="9142857" imgH="6501587" progId="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716448"/>
                        <a:ext cx="3505200" cy="246490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4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How to texture map cylinders and cones:</a:t>
                </a:r>
              </a:p>
              <a:p>
                <a:pPr lvl="1"/>
                <a:r>
                  <a:rPr lang="en-US" dirty="0" smtClean="0"/>
                  <a:t>Given a point P on the surface:</a:t>
                </a:r>
              </a:p>
              <a:p>
                <a:pPr lvl="2"/>
                <a:r>
                  <a:rPr lang="en-US" dirty="0" smtClean="0"/>
                  <a:t>If it’s on one of the caps, map as though the cap is a plane</a:t>
                </a:r>
              </a:p>
              <a:p>
                <a:pPr lvl="2"/>
                <a:r>
                  <a:rPr lang="en-US" dirty="0" smtClean="0"/>
                  <a:t>If it’s on the curved surface:</a:t>
                </a:r>
              </a:p>
              <a:p>
                <a:pPr lvl="3"/>
                <a:r>
                  <a:rPr lang="en-US" dirty="0" smtClean="0"/>
                  <a:t>Use the position of the point around the perimeter to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</m:oMath>
                </a14:m>
                <a:endParaRPr lang="en-US" b="0" dirty="0" smtClean="0"/>
              </a:p>
              <a:p>
                <a:pPr lvl="3"/>
                <a:r>
                  <a:rPr lang="en-US" dirty="0" smtClean="0"/>
                  <a:t>Use the height of the point to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</m:oMath>
                </a14:m>
                <a:endParaRPr lang="en-US" dirty="0" smtClean="0"/>
              </a:p>
              <a:p>
                <a:pPr lvl="3"/>
                <a:endParaRPr lang="en-US" dirty="0" smtClean="0"/>
              </a:p>
              <a:p>
                <a:pPr lvl="3"/>
                <a:endParaRPr lang="en-US" dirty="0"/>
              </a:p>
              <a:p>
                <a:pPr lvl="3"/>
                <a:endParaRPr lang="en-US" dirty="0" smtClean="0"/>
              </a:p>
              <a:p>
                <a:pPr lvl="3"/>
                <a:endParaRPr lang="en-US" dirty="0"/>
              </a:p>
              <a:p>
                <a:pPr lvl="3"/>
                <a:endParaRPr lang="en-US" dirty="0" smtClean="0"/>
              </a:p>
              <a:p>
                <a:pPr lvl="3"/>
                <a:endParaRPr lang="en-US" dirty="0"/>
              </a:p>
              <a:p>
                <a:pPr lvl="3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Mapping v is trivial, [-.5, .5] gets mapped to [0.0, 1.0] just by adding .5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148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2209800" y="2851833"/>
            <a:ext cx="1018520" cy="1015317"/>
          </a:xfrm>
          <a:prstGeom prst="ellipse">
            <a:avLst/>
          </a:prstGeom>
          <a:noFill/>
          <a:ln w="9525"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62125" y="3371850"/>
            <a:ext cx="423831" cy="510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48400" y="3376989"/>
            <a:ext cx="697972" cy="82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Technique (6/8)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521112" y="3629025"/>
            <a:ext cx="106680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21112" y="2914650"/>
            <a:ext cx="1066800" cy="800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521112" y="2828925"/>
            <a:ext cx="106680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521112" y="3614738"/>
            <a:ext cx="106680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096391" y="3351309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054512" y="2657475"/>
            <a:ext cx="0" cy="142875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987712" y="3371850"/>
            <a:ext cx="2133600" cy="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44912" y="2914650"/>
            <a:ext cx="1219200" cy="942975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1"/>
            <a:endCxn id="7" idx="2"/>
          </p:cNvCxnSpPr>
          <p:nvPr/>
        </p:nvCxnSpPr>
        <p:spPr>
          <a:xfrm>
            <a:off x="5521112" y="3314700"/>
            <a:ext cx="0" cy="4000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587912" y="3314700"/>
            <a:ext cx="0" cy="4000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1" idx="0"/>
          </p:cNvCxnSpPr>
          <p:nvPr/>
        </p:nvCxnSpPr>
        <p:spPr>
          <a:xfrm flipH="1" flipV="1">
            <a:off x="6310544" y="3457575"/>
            <a:ext cx="10184" cy="328615"/>
          </a:xfrm>
          <a:prstGeom prst="line">
            <a:avLst/>
          </a:prstGeom>
          <a:ln>
            <a:solidFill>
              <a:srgbClr val="9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92712" y="3353700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x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6036404" y="2644260"/>
            <a:ext cx="2455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y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5257480" y="3765292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z</a:t>
            </a:r>
            <a:endParaRPr lang="en-US" sz="10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6380258" y="3620465"/>
            <a:ext cx="384829" cy="146342"/>
          </a:xfrm>
          <a:prstGeom prst="line">
            <a:avLst/>
          </a:prstGeom>
          <a:ln>
            <a:solidFill>
              <a:srgbClr val="9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664112" y="3585046"/>
                <a:ext cx="7337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𝑣</m:t>
                      </m:r>
                      <m:r>
                        <a:rPr lang="en-US" sz="1400" b="0" i="1" smtClean="0">
                          <a:latin typeface="Cambria Math"/>
                        </a:rPr>
                        <m:t>= .4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112" y="4780061"/>
                <a:ext cx="738536" cy="307777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3557424" y="3353700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x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3454206" y="3851064"/>
                <a:ext cx="8372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𝑢</m:t>
                      </m:r>
                      <m:r>
                        <a:rPr lang="en-US" sz="1400" b="0" i="1" smtClean="0">
                          <a:latin typeface="Cambria Math"/>
                        </a:rPr>
                        <m:t>= .85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205" y="5134751"/>
                <a:ext cx="842025" cy="307777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/>
          <p:cNvSpPr/>
          <p:nvPr/>
        </p:nvSpPr>
        <p:spPr>
          <a:xfrm>
            <a:off x="2289456" y="2932209"/>
            <a:ext cx="859536" cy="8572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1652424" y="3371850"/>
            <a:ext cx="2133600" cy="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01116" y="2644260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z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2719224" y="2657475"/>
            <a:ext cx="0" cy="142875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3004566" y="3638550"/>
            <a:ext cx="54864" cy="57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789293" y="3488293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</a:p>
        </p:txBody>
      </p:sp>
      <p:sp>
        <p:nvSpPr>
          <p:cNvPr id="11" name="Oval 10"/>
          <p:cNvSpPr/>
          <p:nvPr/>
        </p:nvSpPr>
        <p:spPr>
          <a:xfrm>
            <a:off x="6283112" y="3457575"/>
            <a:ext cx="54864" cy="57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3093720" y="3738934"/>
            <a:ext cx="454804" cy="172700"/>
          </a:xfrm>
          <a:prstGeom prst="line">
            <a:avLst/>
          </a:prstGeom>
          <a:ln>
            <a:solidFill>
              <a:srgbClr val="9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http://www.syvum.com/iosundry/teasers/cylind1b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r="456"/>
          <a:stretch/>
        </p:blipFill>
        <p:spPr bwMode="auto">
          <a:xfrm>
            <a:off x="7214616" y="1200150"/>
            <a:ext cx="118872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184050" y="4743450"/>
            <a:ext cx="213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http://www.syvum.com/iosundry/teasers/cylind1b.gif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317650" y="1742301"/>
                <a:ext cx="362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650" y="2323068"/>
                <a:ext cx="362920" cy="369332"/>
              </a:xfrm>
              <a:prstGeom prst="rect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7671859" y="2459593"/>
                <a:ext cx="370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859" y="3279457"/>
                <a:ext cx="370038" cy="369332"/>
              </a:xfrm>
              <a:prstGeom prst="rect">
                <a:avLst/>
              </a:prstGeom>
              <a:blipFill rotWithShape="1">
                <a:blip r:embed="rId8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2" descr="http://www.syvum.com/iosundry/teasers/cylind1b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801"/>
          <a:stretch/>
        </p:blipFill>
        <p:spPr bwMode="auto">
          <a:xfrm>
            <a:off x="6572672" y="1185863"/>
            <a:ext cx="586741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10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8" grpId="0" animBg="1"/>
      <p:bldP spid="6" grpId="0" animBg="1"/>
      <p:bldP spid="10" grpId="0" animBg="1"/>
      <p:bldP spid="12" grpId="0"/>
      <p:bldP spid="27" grpId="0"/>
      <p:bldP spid="28" grpId="0"/>
      <p:bldP spid="29" grpId="0"/>
      <p:bldP spid="42" grpId="0" animBg="1"/>
      <p:bldP spid="54" grpId="0"/>
      <p:bldP spid="59" grpId="0" animBg="1"/>
      <p:bldP spid="61" grpId="0" animBg="1"/>
      <p:bldP spid="55" grpId="0"/>
      <p:bldP spid="64" grpId="0" animBg="1"/>
      <p:bldP spid="65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28600" y="971550"/>
                <a:ext cx="3886200" cy="38100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Computing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 smtClean="0"/>
                  <a:t> coordinate for cones and cylinders:</a:t>
                </a:r>
              </a:p>
              <a:p>
                <a:pPr lvl="1"/>
                <a:r>
                  <a:rPr lang="en-US" dirty="0"/>
                  <a:t>N</a:t>
                </a:r>
                <a:r>
                  <a:rPr lang="en-US" dirty="0" smtClean="0"/>
                  <a:t>eed to map all  points on perimeter of object to [0, 1].  </a:t>
                </a:r>
              </a:p>
              <a:p>
                <a:pPr lvl="1"/>
                <a:r>
                  <a:rPr lang="en-US" dirty="0"/>
                  <a:t>E</a:t>
                </a:r>
                <a:r>
                  <a:rPr lang="en-US" dirty="0" smtClean="0"/>
                  <a:t>asiest way is to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,  but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 can be tricky</a:t>
                </a:r>
                <a:endParaRPr lang="en-US" dirty="0"/>
              </a:p>
              <a:p>
                <a:pPr lvl="1"/>
                <a:r>
                  <a:rPr lang="en-US" dirty="0" smtClean="0"/>
                  <a:t>Standard atan function computes a result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 but it’s always between 0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 and it maps two positions on the perimeter to the same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value.</a:t>
                </a:r>
              </a:p>
              <a:p>
                <a:pPr lvl="2"/>
                <a:r>
                  <a:rPr lang="en-US" dirty="0" smtClean="0"/>
                  <a:t>Example: atan(1, 1) = atan(-1, -1)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atan2(x, y) yields values between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, but isn’t continuous -- see diagram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28600" y="971550"/>
                <a:ext cx="3886200" cy="3810000"/>
              </a:xfrm>
              <a:blipFill rotWithShape="1">
                <a:blip r:embed="rId3"/>
                <a:stretch>
                  <a:fillRect l="-157" t="-1120" r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Technique (7/8)</a:t>
            </a:r>
            <a:endParaRPr lang="en-US" dirty="0"/>
          </a:p>
        </p:txBody>
      </p:sp>
      <p:pic>
        <p:nvPicPr>
          <p:cNvPr id="4125" name="Picture 29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76350"/>
            <a:ext cx="49149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11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50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50131"/>
                <a:ext cx="3886200" cy="23150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Texture mapping spheres:</a:t>
                </a:r>
              </a:p>
              <a:p>
                <a:pPr lvl="1"/>
                <a:r>
                  <a:rPr lang="en-US" dirty="0" smtClean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coordinates for P</a:t>
                </a:r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e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 smtClean="0"/>
                  <a:t> the same we do for cylinders and cones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/>
                  <a:t>, there is a singularity. 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 smtClean="0"/>
                  <a:t> to some predefined value.  (.5 is good)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𝑣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is a function of the latitude of 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50131"/>
                <a:ext cx="3886200" cy="2315004"/>
              </a:xfrm>
              <a:blipFill rotWithShape="1">
                <a:blip r:embed="rId3"/>
                <a:stretch>
                  <a:fillRect l="-313" t="-2632" r="-784" b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Technique (8/8)</a:t>
            </a:r>
            <a:endParaRPr lang="en-US" dirty="0"/>
          </a:p>
        </p:txBody>
      </p:sp>
      <p:pic>
        <p:nvPicPr>
          <p:cNvPr id="7" name="Picture 10" descr="mapping_spheres1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998031"/>
            <a:ext cx="2107225" cy="193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99436" y="3272393"/>
                <a:ext cx="1523879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435" y="4363191"/>
                <a:ext cx="1530291" cy="616644"/>
              </a:xfrm>
              <a:prstGeom prst="rect">
                <a:avLst/>
              </a:prstGeom>
              <a:blipFill rotWithShape="1">
                <a:blip r:embed="rId9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4436" y="3292519"/>
                <a:ext cx="1489895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435" y="4390025"/>
                <a:ext cx="1496307" cy="562975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562601" y="3365135"/>
                <a:ext cx="1137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 smtClean="0"/>
                  <a:t> = radius 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4486847"/>
                <a:ext cx="1145185" cy="369332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 t="-8197" r="-320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929613" y="3878184"/>
                <a:ext cx="1230272" cy="61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613" y="3878184"/>
                <a:ext cx="1230272" cy="61510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12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5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9715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want to create a brick wall with a brick pattern texture</a:t>
            </a:r>
          </a:p>
          <a:p>
            <a:pPr lvl="1"/>
            <a:r>
              <a:rPr lang="en-US" dirty="0" smtClean="0"/>
              <a:t>A brick pattern is very repetitive, we can use a small texture and “tile” it across the wall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Style - Tiling</a:t>
            </a:r>
            <a:endParaRPr lang="en-US" dirty="0"/>
          </a:p>
        </p:txBody>
      </p:sp>
      <p:pic>
        <p:nvPicPr>
          <p:cNvPr id="6" name="Picture 7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657350"/>
            <a:ext cx="1143000" cy="1138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3027" y="1744861"/>
            <a:ext cx="2294573" cy="123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2549" y="3251835"/>
            <a:ext cx="2334101" cy="123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543800" y="2775586"/>
            <a:ext cx="1079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Without Tiling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43801" y="4278765"/>
            <a:ext cx="865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With Tiling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056577" y="2880594"/>
            <a:ext cx="668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Texture</a:t>
            </a:r>
            <a:endParaRPr lang="en-US" sz="12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251835"/>
            <a:ext cx="3859212" cy="12573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Tiling allows you to scale repetitive textures to make texture elements just the right size.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13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With non-repetitive textures, we have less flexibility</a:t>
            </a:r>
          </a:p>
          <a:p>
            <a:pPr lvl="1"/>
            <a:r>
              <a:rPr lang="en-US" dirty="0" smtClean="0"/>
              <a:t>Have to fill an arbitrarily large object with a texture of finite size</a:t>
            </a:r>
          </a:p>
          <a:p>
            <a:pPr lvl="1"/>
            <a:r>
              <a:rPr lang="en-US" dirty="0" smtClean="0"/>
              <a:t>Can’t tile (will be noticeable), have to stretch instead</a:t>
            </a:r>
            <a:endParaRPr lang="en-US" dirty="0"/>
          </a:p>
          <a:p>
            <a:pPr lvl="1"/>
            <a:r>
              <a:rPr lang="en-US" dirty="0" smtClean="0"/>
              <a:t>Example, creating a sky backdrop: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Style - Stretching</a:t>
            </a:r>
            <a:endParaRPr lang="en-US" dirty="0"/>
          </a:p>
        </p:txBody>
      </p:sp>
      <p:pic>
        <p:nvPicPr>
          <p:cNvPr id="6" name="Picture 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4974" y="2963882"/>
            <a:ext cx="3484626" cy="115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9196" y="2644796"/>
            <a:ext cx="2163604" cy="1631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36675" y="4275951"/>
            <a:ext cx="668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Texture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657572" y="4123551"/>
            <a:ext cx="1659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Applied with stretching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14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9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Sometimes, reducing objects to primitives for texture mapping doesn’t achieve the right result.</a:t>
                </a:r>
                <a:endParaRPr lang="en-US" dirty="0"/>
              </a:p>
              <a:p>
                <a:pPr lvl="1"/>
                <a:r>
                  <a:rPr lang="en-US" dirty="0" smtClean="0"/>
                  <a:t>Consider a simple house shape as an example</a:t>
                </a:r>
              </a:p>
              <a:p>
                <a:pPr lvl="1"/>
                <a:r>
                  <a:rPr lang="en-US" dirty="0" smtClean="0"/>
                  <a:t>If we texture map it using polygons, we get discontinuities at some edges.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Solution:  Pretend object is a sphere and texture map using the sphere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 smtClean="0"/>
                  <a:t> map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:endParaRPr lang="en-US" dirty="0" smtClean="0"/>
              </a:p>
              <a:p>
                <a:pPr marL="274320" lvl="1" indent="0">
                  <a:buNone/>
                </a:pPr>
                <a:endParaRPr lang="en-US" dirty="0" smtClean="0"/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4"/>
                <a:stretch>
                  <a:fillRect l="-148" t="-1692" b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Complex Geometry (1/4)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848125"/>
              </p:ext>
            </p:extLst>
          </p:nvPr>
        </p:nvGraphicFramePr>
        <p:xfrm>
          <a:off x="2209800" y="2352675"/>
          <a:ext cx="1828799" cy="188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" name="Bitmap Image" r:id="rId5" imgW="1514686" imgH="1552792" progId="PBrush">
                  <p:embed/>
                </p:oleObj>
              </mc:Choice>
              <mc:Fallback>
                <p:oleObj name="Bitmap Image" r:id="rId5" imgW="1514686" imgH="1552792" progId="PBrush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352675"/>
                        <a:ext cx="1828799" cy="188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5" descr="house1"/>
          <p:cNvPicPr>
            <a:picLocks noChangeArrowheads="1"/>
          </p:cNvPicPr>
          <p:nvPr/>
        </p:nvPicPr>
        <p:blipFill rotWithShape="1">
          <a:blip r:embed="rId7" cstate="print"/>
          <a:srcRect l="4348"/>
          <a:stretch/>
        </p:blipFill>
        <p:spPr bwMode="auto">
          <a:xfrm>
            <a:off x="5029200" y="2368606"/>
            <a:ext cx="1905000" cy="1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15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5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71550"/>
                <a:ext cx="8229600" cy="36957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Intuitive approach:  Place a bounding sphere around the complex object</a:t>
                </a:r>
              </a:p>
              <a:p>
                <a:pPr lvl="1"/>
                <a:r>
                  <a:rPr lang="en-US" dirty="0" smtClean="0"/>
                  <a:t>Find ray’s object space intersection with bounding sphere</a:t>
                </a:r>
              </a:p>
              <a:p>
                <a:pPr lvl="1"/>
                <a:r>
                  <a:rPr lang="en-US" dirty="0" smtClean="0"/>
                  <a:t>Convert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coordinates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We actually don’t need a bounding sphere!</a:t>
                </a:r>
              </a:p>
              <a:p>
                <a:pPr lvl="1"/>
                <a:r>
                  <a:rPr lang="en-US" dirty="0" smtClean="0"/>
                  <a:t>Once we have the intersection point with the object, we just treat it as though it were on a sphere passing through the point.  Same results, but different radii.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71550"/>
                <a:ext cx="8229600" cy="3695700"/>
              </a:xfrm>
              <a:blipFill rotWithShape="1">
                <a:blip r:embed="rId3"/>
                <a:stretch>
                  <a:fillRect l="-148" t="-2471" b="-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Texture Mapping Complex Geometry </a:t>
            </a:r>
            <a:r>
              <a:rPr lang="en-US" dirty="0" smtClean="0"/>
              <a:t>(2/4)</a:t>
            </a:r>
            <a:endParaRPr lang="en-US" dirty="0"/>
          </a:p>
        </p:txBody>
      </p:sp>
      <p:pic>
        <p:nvPicPr>
          <p:cNvPr id="6" name="Picture 7" descr="mapping_complex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3129" y="1915478"/>
            <a:ext cx="6117743" cy="164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16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4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895350"/>
                <a:ext cx="8229600" cy="38481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When we treat the object intersection point as a point on a sphere passing through the point, our “sphere” won’t always have the same radius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What radius to use?</a:t>
                </a:r>
              </a:p>
              <a:p>
                <a:pPr lvl="1"/>
                <a:r>
                  <a:rPr lang="en-US" dirty="0" smtClean="0"/>
                  <a:t>Compute  radius as  distance from defined or computed center of  complex object to the intersection point.  Use that as the radius for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 smtClean="0"/>
                  <a:t> mapping.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895350"/>
                <a:ext cx="8229600" cy="3848100"/>
              </a:xfrm>
              <a:blipFill rotWithShape="1">
                <a:blip r:embed="rId3"/>
                <a:stretch>
                  <a:fillRect l="-148" t="-1585" b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Texture Mapping Complex Geometry </a:t>
            </a:r>
            <a:r>
              <a:rPr lang="en-US" dirty="0" smtClean="0"/>
              <a:t>(3/4)</a:t>
            </a:r>
            <a:endParaRPr lang="en-US" dirty="0"/>
          </a:p>
        </p:txBody>
      </p:sp>
      <p:pic>
        <p:nvPicPr>
          <p:cNvPr id="6" name="Picture 10" descr="screwed-up-circle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0464" y="1809750"/>
            <a:ext cx="556022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17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9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094829"/>
              </p:ext>
            </p:extLst>
          </p:nvPr>
        </p:nvGraphicFramePr>
        <p:xfrm>
          <a:off x="914400" y="2952750"/>
          <a:ext cx="6302704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" name="Bitmap Image" r:id="rId4" imgW="6238095" imgH="1295238" progId="PBrush">
                  <p:embed/>
                </p:oleObj>
              </mc:Choice>
              <mc:Fallback>
                <p:oleObj name="Bitmap Image" r:id="rId4" imgW="6238095" imgH="1295238" progId="PBrush">
                  <p:embed/>
                  <p:pic>
                    <p:nvPicPr>
                      <p:cNvPr id="0" name="Picture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52750"/>
                        <a:ext cx="6302704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Results of spherical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mapping on house:</a:t>
                </a:r>
                <a:endParaRPr lang="en-US" dirty="0"/>
              </a:p>
              <a:p>
                <a:r>
                  <a:rPr lang="en-US" dirty="0" smtClean="0"/>
                  <a:t>You </a:t>
                </a:r>
                <a:r>
                  <a:rPr lang="en-US" dirty="0" smtClean="0"/>
                  <a:t>can </a:t>
                </a:r>
                <a:r>
                  <a:rPr lang="en-US" dirty="0" smtClean="0"/>
                  <a:t>also use </a:t>
                </a:r>
                <a:r>
                  <a:rPr lang="en-US" dirty="0" smtClean="0"/>
                  <a:t>cylindrical or planar mappings</a:t>
                </a:r>
                <a:br>
                  <a:rPr lang="en-US" dirty="0" smtClean="0"/>
                </a:br>
                <a:r>
                  <a:rPr lang="en-US" dirty="0" smtClean="0"/>
                  <a:t>when texture mapping complex objects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Each has drawbacks</a:t>
                </a:r>
              </a:p>
              <a:p>
                <a:pPr lvl="2"/>
                <a:r>
                  <a:rPr lang="en-US" dirty="0" smtClean="0"/>
                  <a:t>Spherical: warping at the “poles” of the </a:t>
                </a:r>
                <a:r>
                  <a:rPr lang="en-US" dirty="0" smtClean="0"/>
                  <a:t>object (the top of the house)</a:t>
                </a:r>
                <a:endParaRPr lang="en-US" dirty="0" smtClean="0"/>
              </a:p>
              <a:p>
                <a:pPr lvl="2"/>
                <a:r>
                  <a:rPr lang="en-US" dirty="0" smtClean="0"/>
                  <a:t>Cylindrical (not shown here): </a:t>
                </a:r>
                <a:r>
                  <a:rPr lang="en-US" dirty="0" smtClean="0"/>
                  <a:t>discontinuities at the caps</a:t>
                </a:r>
              </a:p>
              <a:p>
                <a:pPr lvl="2"/>
                <a:r>
                  <a:rPr lang="en-US" dirty="0" smtClean="0"/>
                  <a:t>Planar: one </a:t>
                </a:r>
                <a:r>
                  <a:rPr lang="en-US" dirty="0" smtClean="0"/>
                  <a:t>axis</a:t>
                </a:r>
                <a:r>
                  <a:rPr lang="en-US" dirty="0" smtClean="0"/>
                  <a:t> is </a:t>
                </a:r>
                <a:r>
                  <a:rPr lang="en-US" dirty="0" smtClean="0"/>
                  <a:t>ignored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r>
                  <a:rPr lang="en-US" dirty="0" smtClean="0"/>
                  <a:t>For best overall results, mapping techniques can be swapped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6"/>
                <a:stretch>
                  <a:fillRect l="-148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Texture Mapping Complex Geometry </a:t>
            </a:r>
            <a:r>
              <a:rPr lang="en-US" dirty="0" smtClean="0"/>
              <a:t>(4/4)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151521"/>
              </p:ext>
            </p:extLst>
          </p:nvPr>
        </p:nvGraphicFramePr>
        <p:xfrm>
          <a:off x="7162800" y="819150"/>
          <a:ext cx="1828800" cy="170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9" name="Bitmap Image" r:id="rId7" imgW="1600000" imgH="1486107" progId="PBrush">
                  <p:embed/>
                </p:oleObj>
              </mc:Choice>
              <mc:Fallback>
                <p:oleObj name="Bitmap Image" r:id="rId7" imgW="1600000" imgH="1486107" progId="PBrush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819150"/>
                        <a:ext cx="1828800" cy="1707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18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5867400" cy="3600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Say we have a triangle mesh</a:t>
            </a:r>
          </a:p>
          <a:p>
            <a:r>
              <a:rPr lang="en-US" dirty="0" smtClean="0"/>
              <a:t>And we’ve defined colors at the vertices of the triangles</a:t>
            </a:r>
          </a:p>
          <a:p>
            <a:r>
              <a:rPr lang="en-US" dirty="0" smtClean="0"/>
              <a:t>How do we define the colors of the pixels that are on the interior or edges of the triangle?</a:t>
            </a:r>
          </a:p>
          <a:p>
            <a:r>
              <a:rPr lang="en-US" dirty="0" smtClean="0"/>
              <a:t>Interpolating colors in the triangle is made easier by using </a:t>
            </a:r>
            <a:r>
              <a:rPr lang="en-US" dirty="0" err="1" smtClean="0"/>
              <a:t>Barycentric</a:t>
            </a:r>
            <a:r>
              <a:rPr lang="en-US" dirty="0" smtClean="0"/>
              <a:t> coordinates</a:t>
            </a:r>
          </a:p>
          <a:p>
            <a:pPr lvl="1"/>
            <a:r>
              <a:rPr lang="en-US" dirty="0" smtClean="0"/>
              <a:t>We can define a point on a triangle in terms of its 3 vertices</a:t>
            </a:r>
          </a:p>
          <a:p>
            <a:pPr lvl="1"/>
            <a:r>
              <a:rPr lang="en-US" dirty="0" smtClean="0"/>
              <a:t>Then use the new representation to choose an appropriate color</a:t>
            </a:r>
            <a:endParaRPr lang="en-US" dirty="0"/>
          </a:p>
          <a:p>
            <a:r>
              <a:rPr lang="en-US" dirty="0" smtClean="0"/>
              <a:t>Many applications </a:t>
            </a:r>
          </a:p>
          <a:p>
            <a:pPr lvl="1"/>
            <a:r>
              <a:rPr lang="en-US" dirty="0" smtClean="0"/>
              <a:t>Mesh Colors (painting textures on to arbitrary meshes): </a:t>
            </a:r>
          </a:p>
          <a:p>
            <a:pPr lvl="2"/>
            <a:r>
              <a:rPr lang="en-US" dirty="0" err="1" smtClean="0"/>
              <a:t>Cem</a:t>
            </a:r>
            <a:r>
              <a:rPr lang="en-US" dirty="0" smtClean="0"/>
              <a:t> </a:t>
            </a:r>
            <a:r>
              <a:rPr lang="en-US" dirty="0" err="1"/>
              <a:t>Yuksel</a:t>
            </a:r>
            <a:r>
              <a:rPr lang="en-US" dirty="0"/>
              <a:t>, John Keyser, and Donald H. House</a:t>
            </a:r>
            <a:br>
              <a:rPr lang="en-US" dirty="0"/>
            </a:br>
            <a:r>
              <a:rPr lang="en-US" b="1" dirty="0"/>
              <a:t>Mesh Colors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ACM Transactions on Graphics (TOG), Vol. 29, No. 2, </a:t>
            </a:r>
            <a:r>
              <a:rPr lang="en-US" i="1" dirty="0" smtClean="0"/>
              <a:t>2010</a:t>
            </a:r>
          </a:p>
          <a:p>
            <a:pPr lvl="2"/>
            <a:r>
              <a:rPr lang="en-US" i="1" dirty="0" smtClean="0"/>
              <a:t>Take CS224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Aside: </a:t>
            </a:r>
            <a:r>
              <a:rPr lang="en-US" dirty="0" err="1" smtClean="0"/>
              <a:t>Barycentric</a:t>
            </a:r>
            <a:r>
              <a:rPr lang="en-US" dirty="0" smtClean="0"/>
              <a:t> Coordinates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592230" y="1733550"/>
            <a:ext cx="1865970" cy="1743075"/>
            <a:chOff x="6191250" y="2311400"/>
            <a:chExt cx="2487960" cy="2324100"/>
          </a:xfrm>
        </p:grpSpPr>
        <p:sp>
          <p:nvSpPr>
            <p:cNvPr id="6" name="Isosceles Triangle 5"/>
            <p:cNvSpPr/>
            <p:nvPr/>
          </p:nvSpPr>
          <p:spPr>
            <a:xfrm>
              <a:off x="6286500" y="2406650"/>
              <a:ext cx="2297460" cy="213360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339980" y="2311400"/>
              <a:ext cx="190500" cy="190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488710" y="4445000"/>
              <a:ext cx="190500" cy="1905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191250" y="4445000"/>
              <a:ext cx="190500" cy="1905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819900" y="3930650"/>
              <a:ext cx="304800" cy="304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04150" y="3860284"/>
              <a:ext cx="2824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?</a:t>
              </a:r>
              <a:endParaRPr lang="en-US" dirty="0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19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01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990600"/>
            <a:ext cx="6077847" cy="36385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ambria" pitchFamily="18" charset="0"/>
              </a:rPr>
              <a:t>Texture mapping:</a:t>
            </a:r>
          </a:p>
          <a:p>
            <a:pPr lvl="1"/>
            <a:r>
              <a:rPr lang="en-US" dirty="0" smtClean="0">
                <a:latin typeface="Cambria" pitchFamily="18" charset="0"/>
              </a:rPr>
              <a:t>Implemented in hardware on every GPU</a:t>
            </a:r>
          </a:p>
          <a:p>
            <a:pPr lvl="1"/>
            <a:r>
              <a:rPr lang="en-US" dirty="0" smtClean="0">
                <a:latin typeface="Cambria" pitchFamily="18" charset="0"/>
              </a:rPr>
              <a:t>Simplest surface detail hack, dating back to the ‘60s GE flight simulator and its terrain generator</a:t>
            </a:r>
          </a:p>
          <a:p>
            <a:r>
              <a:rPr lang="en-US" dirty="0" smtClean="0">
                <a:latin typeface="Cambria" pitchFamily="18" charset="0"/>
              </a:rPr>
              <a:t>Technique:</a:t>
            </a:r>
          </a:p>
          <a:p>
            <a:pPr lvl="1"/>
            <a:r>
              <a:rPr lang="en-US" dirty="0" smtClean="0">
                <a:latin typeface="Cambria" pitchFamily="18" charset="0"/>
              </a:rPr>
              <a:t>“Paste” photograph or bitmap (the texture, for example: a brick pattern, a wood grain pattern, a sky with clouds) on a surface to add detail without adding more polygons.</a:t>
            </a:r>
          </a:p>
          <a:p>
            <a:pPr lvl="1"/>
            <a:r>
              <a:rPr lang="en-US" dirty="0" smtClean="0">
                <a:latin typeface="Cambria" pitchFamily="18" charset="0"/>
              </a:rPr>
              <a:t>Map texture onto the surface, get the surface color or alter the object’s surface color</a:t>
            </a:r>
          </a:p>
          <a:p>
            <a:pPr lvl="1"/>
            <a:r>
              <a:rPr lang="en-US" dirty="0" smtClean="0">
                <a:latin typeface="Cambria" pitchFamily="18" charset="0"/>
              </a:rPr>
              <a:t>Think of texture map as stretchable contact paper</a:t>
            </a:r>
          </a:p>
          <a:p>
            <a:pPr lvl="1"/>
            <a:endParaRPr lang="en-US" dirty="0" smtClean="0">
              <a:latin typeface="Cambria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Texture Mapping - 11/8/12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Overview (1/3)</a:t>
            </a:r>
            <a:endParaRPr lang="en-US" dirty="0"/>
          </a:p>
        </p:txBody>
      </p:sp>
      <p:pic>
        <p:nvPicPr>
          <p:cNvPr id="7" name="Picture 10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6285" y="318048"/>
            <a:ext cx="1834315" cy="4145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>
                <a:latin typeface="Cambria" pitchFamily="18" charset="0"/>
              </a:rPr>
              <a:pPr/>
              <a:t>2</a:t>
            </a:fld>
            <a:r>
              <a:rPr lang="en-US" dirty="0" smtClean="0">
                <a:latin typeface="Cambria" pitchFamily="18" charset="0"/>
              </a:rPr>
              <a:t>/22</a:t>
            </a:r>
            <a:endParaRPr lang="en-US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63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52500"/>
                <a:ext cx="8229600" cy="36004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Consider interpolating between two values along a line</a:t>
                </a:r>
              </a:p>
              <a:p>
                <a:pPr lvl="1"/>
                <a:r>
                  <a:rPr lang="en-US" dirty="0" smtClean="0"/>
                  <a:t>Given two colors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 smtClean="0"/>
                  <a:t>, you can compute any value along the “line” between the two colors by evaluating: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This equation can be written as: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are the </a:t>
                </a:r>
                <a:r>
                  <a:rPr lang="en-US" dirty="0" err="1" smtClean="0"/>
                  <a:t>Barycentric</a:t>
                </a:r>
                <a:r>
                  <a:rPr lang="en-US" dirty="0" smtClean="0"/>
                  <a:t> Coordinates of the line segment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The EQ of the line is a convex linear combination of its endpoints – the parameters can be viewed as weights.  We’ve seen this before (splines, clipping, color theory)</a:t>
                </a:r>
              </a:p>
              <a:p>
                <a:r>
                  <a:rPr lang="en-US" dirty="0" err="1" smtClean="0"/>
                  <a:t>Barycentric</a:t>
                </a:r>
                <a:r>
                  <a:rPr lang="en-US" dirty="0" smtClean="0"/>
                  <a:t> coordinates can be generalized to triangles</a:t>
                </a:r>
              </a:p>
              <a:p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52500"/>
                <a:ext cx="8229600" cy="3600450"/>
              </a:xfrm>
              <a:blipFill rotWithShape="1">
                <a:blip r:embed="rId3"/>
                <a:stretch>
                  <a:fillRect l="-148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Interpolation Tricks: </a:t>
            </a:r>
            <a:r>
              <a:rPr lang="en-US" dirty="0" err="1" smtClean="0"/>
              <a:t>Barycentric</a:t>
            </a:r>
            <a:r>
              <a:rPr lang="en-US" dirty="0" smtClean="0"/>
              <a:t> Coordinates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66229" y="1885950"/>
                <a:ext cx="37246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𝑡𝐶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   0≤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29" y="1885950"/>
                <a:ext cx="372460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84457" y="2743200"/>
                <a:ext cx="4488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𝑡𝐶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       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=1      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57" y="2743200"/>
                <a:ext cx="448815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75795" y="4336018"/>
                <a:ext cx="59924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𝑡𝐶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       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=1      </m:t>
                      </m:r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95" y="4336018"/>
                <a:ext cx="599241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20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7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62024"/>
                <a:ext cx="5638800" cy="381952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When you intersect a ray with a polyhedral object (not needed for our intersect/ray projects):</a:t>
                </a:r>
              </a:p>
              <a:p>
                <a:pPr lvl="1"/>
                <a:r>
                  <a:rPr lang="en-US" dirty="0" smtClean="0"/>
                  <a:t>return the vertex data of the triangle intersected</a:t>
                </a:r>
              </a:p>
              <a:p>
                <a:pPr lvl="1"/>
                <a:r>
                  <a:rPr lang="en-US" dirty="0" smtClean="0"/>
                  <a:t>return the </a:t>
                </a:r>
                <a:r>
                  <a:rPr lang="en-US" dirty="0" err="1" smtClean="0"/>
                  <a:t>Barycentric</a:t>
                </a:r>
                <a:r>
                  <a:rPr lang="en-US" dirty="0" smtClean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of the intersection point</a:t>
                </a:r>
              </a:p>
              <a:p>
                <a:pPr lvl="1"/>
                <a:r>
                  <a:rPr lang="en-US" dirty="0"/>
                  <a:t>These coordinates can be used to interpolate between vertex </a:t>
                </a:r>
                <a:r>
                  <a:rPr lang="en-US" dirty="0" smtClean="0"/>
                  <a:t>colors, </a:t>
                </a:r>
                <a:r>
                  <a:rPr lang="en-US" dirty="0" err="1" smtClean="0"/>
                  <a:t>normals</a:t>
                </a:r>
                <a:r>
                  <a:rPr lang="en-US" dirty="0"/>
                  <a:t>, texture coordinates, or other </a:t>
                </a:r>
                <a:r>
                  <a:rPr lang="en-US" dirty="0" smtClean="0"/>
                  <a:t>data</a:t>
                </a:r>
              </a:p>
              <a:p>
                <a:pPr lvl="1"/>
                <a:r>
                  <a:rPr lang="en-US" dirty="0" smtClean="0"/>
                  <a:t>What weights do we hang on each vertex such that the triangle would be perfectly balanced on a pin at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 smtClean="0"/>
                  <a:t>, the centroid of mass?</a:t>
                </a:r>
              </a:p>
              <a:p>
                <a:pPr lvl="1"/>
                <a:r>
                  <a:rPr lang="en-US" dirty="0" smtClean="0"/>
                  <a:t>Alternatively, think of a mobile suspended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 smtClean="0"/>
                  <a:t> with 2 arms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𝑄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62024"/>
                <a:ext cx="5638800" cy="3819526"/>
              </a:xfrm>
              <a:blipFill rotWithShape="1">
                <a:blip r:embed="rId3"/>
                <a:stretch>
                  <a:fillRect l="-216" t="-159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249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Applying </a:t>
            </a:r>
            <a:r>
              <a:rPr lang="en-US" dirty="0" err="1" smtClean="0"/>
              <a:t>Barycentric</a:t>
            </a:r>
            <a:r>
              <a:rPr lang="en-US" dirty="0" smtClean="0"/>
              <a:t> Coordinates (1/2)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885950"/>
            <a:ext cx="7620000" cy="2057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194" name="Picture 2" descr="http://mathworld.wolfram.com/images/eps-gif/Barycentric_901.gif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6" r="47735"/>
          <a:stretch/>
        </p:blipFill>
        <p:spPr bwMode="auto">
          <a:xfrm>
            <a:off x="6153150" y="379055"/>
            <a:ext cx="2574269" cy="214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248400" y="474345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http://mathworld.wolfram.com/images/eps-gif/Barycentric_901.gif</a:t>
            </a:r>
          </a:p>
        </p:txBody>
      </p:sp>
      <p:pic>
        <p:nvPicPr>
          <p:cNvPr id="6" name="Picture 2" descr="Barycentric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1" r="-3994"/>
          <a:stretch/>
        </p:blipFill>
        <p:spPr bwMode="auto">
          <a:xfrm>
            <a:off x="6263027" y="2495550"/>
            <a:ext cx="2271373" cy="20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21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1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04800" y="800100"/>
                <a:ext cx="5486400" cy="3600450"/>
              </a:xfrm>
            </p:spPr>
            <p:txBody>
              <a:bodyPr>
                <a:normAutofit fontScale="92500" lnSpcReduction="10000"/>
              </a:bodyPr>
              <a:lstStyle/>
              <a:p>
                <a:pPr lvl="1"/>
                <a:endParaRPr lang="en-US" dirty="0" smtClean="0"/>
              </a:p>
              <a:p>
                <a:pPr lvl="1"/>
                <a:r>
                  <a:rPr lang="en-US" dirty="0"/>
                  <a:t>Compute Q as intersection of line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line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′=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′=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′=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=(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)/(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Another way of thinking about this is by triangle</a:t>
                </a:r>
                <a:br>
                  <a:rPr lang="en-US" dirty="0"/>
                </a:br>
                <a:r>
                  <a:rPr lang="en-US" dirty="0"/>
                  <a:t>area.  The weight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should be proportional to</a:t>
                </a:r>
                <a:br>
                  <a:rPr lang="en-US" dirty="0"/>
                </a:br>
                <a:r>
                  <a:rPr lang="en-US" dirty="0"/>
                  <a:t>the area of the triangle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and so on…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0" y="800100"/>
                <a:ext cx="5486400" cy="360045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Applying </a:t>
            </a:r>
            <a:r>
              <a:rPr lang="en-US" dirty="0" err="1"/>
              <a:t>Barycentric</a:t>
            </a:r>
            <a:r>
              <a:rPr lang="en-US" dirty="0"/>
              <a:t> Coordinates </a:t>
            </a:r>
            <a:r>
              <a:rPr lang="en-US" dirty="0" smtClean="0"/>
              <a:t>(2/2</a:t>
            </a:r>
            <a:r>
              <a:rPr lang="en-US" dirty="0"/>
              <a:t>)</a:t>
            </a:r>
          </a:p>
        </p:txBody>
      </p:sp>
      <p:pic>
        <p:nvPicPr>
          <p:cNvPr id="6" name="Picture 2" descr="http://mathworld.wolfram.com/images/eps-gif/Barycentric_901.gif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6" r="47735"/>
          <a:stretch/>
        </p:blipFill>
        <p:spPr bwMode="auto">
          <a:xfrm>
            <a:off x="5943601" y="590550"/>
            <a:ext cx="2574269" cy="214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48400" y="4743450"/>
            <a:ext cx="205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http://mathworld.wolfram.com/images/eps-gif/Barycentric_901.gif</a:t>
            </a:r>
          </a:p>
        </p:txBody>
      </p:sp>
      <p:pic>
        <p:nvPicPr>
          <p:cNvPr id="8" name="Picture 2" descr="Barycentric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1" r="-3994"/>
          <a:stretch/>
        </p:blipFill>
        <p:spPr bwMode="auto">
          <a:xfrm>
            <a:off x="6110627" y="2571750"/>
            <a:ext cx="2271373" cy="201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22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6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229600" cy="3886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do we add more detail to a model?</a:t>
            </a:r>
          </a:p>
          <a:p>
            <a:pPr lvl="1"/>
            <a:r>
              <a:rPr lang="en-US" dirty="0" smtClean="0"/>
              <a:t>Add more detailed geometry;  </a:t>
            </a:r>
            <a:r>
              <a:rPr lang="en-US" dirty="0"/>
              <a:t>m</a:t>
            </a:r>
            <a:r>
              <a:rPr lang="en-US" dirty="0" smtClean="0"/>
              <a:t>ore, smaller triangles:</a:t>
            </a:r>
          </a:p>
          <a:p>
            <a:pPr lvl="2"/>
            <a:r>
              <a:rPr lang="en-US" dirty="0" smtClean="0"/>
              <a:t>Pros: Responds realistically to lighting, other surface interaction</a:t>
            </a:r>
          </a:p>
          <a:p>
            <a:pPr lvl="2"/>
            <a:r>
              <a:rPr lang="en-US" dirty="0" smtClean="0"/>
              <a:t>Cons: Difficult to generate, takes longer to render, takes more memory space</a:t>
            </a:r>
          </a:p>
          <a:p>
            <a:pPr lvl="1"/>
            <a:r>
              <a:rPr lang="en-US" dirty="0" smtClean="0"/>
              <a:t>Map a texture to a model:</a:t>
            </a:r>
          </a:p>
          <a:p>
            <a:pPr lvl="2"/>
            <a:r>
              <a:rPr lang="en-US" dirty="0" smtClean="0"/>
              <a:t>Pros: Can be stored once and reused, easily compressed to reduce size, rendered very quickly, very intuitive to use, especially useful on far-away objects, terrain, sky,…</a:t>
            </a:r>
          </a:p>
          <a:p>
            <a:pPr lvl="2"/>
            <a:r>
              <a:rPr lang="en-US" dirty="0" smtClean="0"/>
              <a:t>Cons: Very crude approximation of real life.  Texture mapped but otherwise </a:t>
            </a:r>
            <a:r>
              <a:rPr lang="en-US" dirty="0"/>
              <a:t>u</a:t>
            </a:r>
            <a:r>
              <a:rPr lang="en-US" dirty="0" smtClean="0"/>
              <a:t>naltered surfaces still look smooth.</a:t>
            </a:r>
            <a:endParaRPr lang="en-US" dirty="0"/>
          </a:p>
          <a:p>
            <a:r>
              <a:rPr lang="en-US" dirty="0" smtClean="0"/>
              <a:t>What can you put in a texture map?</a:t>
            </a:r>
          </a:p>
          <a:p>
            <a:pPr lvl="1"/>
            <a:r>
              <a:rPr lang="en-US" dirty="0" smtClean="0"/>
              <a:t>Diffuse, ambient, specular, or any kind of color</a:t>
            </a:r>
          </a:p>
          <a:p>
            <a:pPr lvl="1"/>
            <a:r>
              <a:rPr lang="en-US" dirty="0" smtClean="0"/>
              <a:t>Specular exponents, transparency or reflectivity coefficients</a:t>
            </a:r>
          </a:p>
          <a:p>
            <a:pPr lvl="1"/>
            <a:r>
              <a:rPr lang="en-US" dirty="0" smtClean="0"/>
              <a:t>Surface normal data (for normal mapping or bump  mapping)</a:t>
            </a:r>
          </a:p>
          <a:p>
            <a:pPr lvl="1"/>
            <a:r>
              <a:rPr lang="en-US" dirty="0" smtClean="0"/>
              <a:t>Projected reflections or shadows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Overview (2/3: Motivation)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function is a mapping</a:t>
            </a:r>
          </a:p>
          <a:p>
            <a:pPr lvl="1"/>
            <a:r>
              <a:rPr lang="en-US" dirty="0" smtClean="0"/>
              <a:t>Takes any value in the domain as an input and outputs (“maps it to”) one unique value in the co-domain.</a:t>
            </a:r>
          </a:p>
          <a:p>
            <a:r>
              <a:rPr lang="en-US" dirty="0" smtClean="0"/>
              <a:t>Mappings in “Intersect”: linear transformations with matrices</a:t>
            </a:r>
          </a:p>
          <a:p>
            <a:pPr lvl="1"/>
            <a:r>
              <a:rPr lang="en-US" dirty="0" smtClean="0"/>
              <a:t>Map screen space points (input) to camera space rays (output)</a:t>
            </a:r>
          </a:p>
          <a:p>
            <a:pPr lvl="1"/>
            <a:r>
              <a:rPr lang="en-US" dirty="0" smtClean="0"/>
              <a:t>Map camera space rays into world space rays</a:t>
            </a:r>
          </a:p>
          <a:p>
            <a:pPr lvl="1"/>
            <a:r>
              <a:rPr lang="en-US" dirty="0" smtClean="0"/>
              <a:t>Map world space rays into un-transformed object space for intersecting</a:t>
            </a:r>
          </a:p>
          <a:p>
            <a:pPr lvl="1"/>
            <a:r>
              <a:rPr lang="en-US" dirty="0" smtClean="0"/>
              <a:t>Map intersection point normals to world space for lighting</a:t>
            </a:r>
            <a:endParaRPr lang="en-US" dirty="0"/>
          </a:p>
          <a:p>
            <a:r>
              <a:rPr lang="en-US" dirty="0" smtClean="0"/>
              <a:t>Mapping a texture:</a:t>
            </a:r>
          </a:p>
          <a:p>
            <a:pPr lvl="1"/>
            <a:r>
              <a:rPr lang="en-US" dirty="0" smtClean="0"/>
              <a:t>Take points on the surface of an object (domain)</a:t>
            </a:r>
          </a:p>
          <a:p>
            <a:pPr lvl="1"/>
            <a:r>
              <a:rPr lang="en-US" dirty="0" smtClean="0"/>
              <a:t>Return an entry in the texture (co-domain)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Overview (3/3: Mappings)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4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229600" cy="36004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Texture mapping is the process of mapping a geometric point in space to a value (color, normal, other…) in a texture map of arbitrary width and height</a:t>
            </a:r>
          </a:p>
          <a:p>
            <a:pPr lvl="1"/>
            <a:r>
              <a:rPr lang="en-US" dirty="0" smtClean="0"/>
              <a:t>Our goal is to map any arbitrary geometry to a texture  map</a:t>
            </a:r>
          </a:p>
          <a:p>
            <a:pPr lvl="1"/>
            <a:r>
              <a:rPr lang="en-US" dirty="0" smtClean="0"/>
              <a:t>This is done in two steps:</a:t>
            </a:r>
          </a:p>
          <a:p>
            <a:pPr lvl="2"/>
            <a:r>
              <a:rPr lang="en-US" dirty="0" smtClean="0"/>
              <a:t>Map a point on the geometry to a point on the unit square (a proxy for the texture map)</a:t>
            </a:r>
          </a:p>
          <a:p>
            <a:pPr lvl="2"/>
            <a:r>
              <a:rPr lang="en-US" dirty="0" smtClean="0"/>
              <a:t>Map the unit square point to point on the texture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Second mapping is much easier, we’ll present it first.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Technique (1/8)</a:t>
            </a:r>
            <a:endParaRPr lang="en-US" dirty="0"/>
          </a:p>
        </p:txBody>
      </p:sp>
      <p:grpSp>
        <p:nvGrpSpPr>
          <p:cNvPr id="6" name="Group 1039"/>
          <p:cNvGrpSpPr>
            <a:grpSpLocks/>
          </p:cNvGrpSpPr>
          <p:nvPr/>
        </p:nvGrpSpPr>
        <p:grpSpPr bwMode="auto">
          <a:xfrm>
            <a:off x="5966180" y="2419350"/>
            <a:ext cx="1653819" cy="1643800"/>
            <a:chOff x="3120" y="3504"/>
            <a:chExt cx="1680" cy="1678"/>
          </a:xfrm>
        </p:grpSpPr>
        <p:pic>
          <p:nvPicPr>
            <p:cNvPr id="7" name="Picture 10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0" y="3504"/>
              <a:ext cx="1680" cy="13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" name="Text Box 1038"/>
            <p:cNvSpPr txBox="1">
              <a:spLocks noChangeArrowheads="1"/>
            </p:cNvSpPr>
            <p:nvPr/>
          </p:nvSpPr>
          <p:spPr bwMode="auto">
            <a:xfrm>
              <a:off x="3663" y="4887"/>
              <a:ext cx="1104" cy="2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 dirty="0"/>
                <a:t>Van Gogh</a:t>
              </a:r>
            </a:p>
          </p:txBody>
        </p:sp>
      </p:grp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698982" y="2724150"/>
            <a:ext cx="663218" cy="1008275"/>
          </a:xfrm>
          <a:prstGeom prst="flowChartMagneticDisk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3756739" y="3128088"/>
            <a:ext cx="510461" cy="510461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 flipV="1">
            <a:off x="3680541" y="2990751"/>
            <a:ext cx="0" cy="66381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V="1">
            <a:off x="3773823" y="3716441"/>
            <a:ext cx="6698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15"/>
              <p:cNvSpPr txBox="1">
                <a:spLocks noChangeArrowheads="1"/>
              </p:cNvSpPr>
              <p:nvPr/>
            </p:nvSpPr>
            <p:spPr bwMode="auto">
              <a:xfrm>
                <a:off x="4378146" y="3695682"/>
                <a:ext cx="144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8146" y="3695682"/>
                <a:ext cx="144008" cy="246221"/>
              </a:xfrm>
              <a:prstGeom prst="rect">
                <a:avLst/>
              </a:prstGeom>
              <a:blipFill rotWithShape="1">
                <a:blip r:embed="rId4"/>
                <a:stretch>
                  <a:fillRect r="-25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5"/>
              <p:cNvSpPr txBox="1">
                <a:spLocks noChangeArrowheads="1"/>
              </p:cNvSpPr>
              <p:nvPr/>
            </p:nvSpPr>
            <p:spPr bwMode="auto">
              <a:xfrm>
                <a:off x="3487005" y="3053826"/>
                <a:ext cx="1440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4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87005" y="3053826"/>
                <a:ext cx="144008" cy="246221"/>
              </a:xfrm>
              <a:prstGeom prst="rect">
                <a:avLst/>
              </a:prstGeom>
              <a:blipFill rotWithShape="1">
                <a:blip r:embed="rId5"/>
                <a:stretch>
                  <a:fillRect r="-16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stCxn id="41" idx="6"/>
            <a:endCxn id="42" idx="2"/>
          </p:cNvCxnSpPr>
          <p:nvPr/>
        </p:nvCxnSpPr>
        <p:spPr>
          <a:xfrm flipV="1">
            <a:off x="2284095" y="3525203"/>
            <a:ext cx="1557734" cy="6011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209800" y="3548167"/>
            <a:ext cx="74295" cy="74295"/>
          </a:xfrm>
          <a:prstGeom prst="ellipse">
            <a:avLst/>
          </a:pr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3841829" y="3488055"/>
            <a:ext cx="74295" cy="74295"/>
          </a:xfrm>
          <a:prstGeom prst="ellipse">
            <a:avLst/>
          </a:pr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6194503" y="3530069"/>
            <a:ext cx="74295" cy="74295"/>
          </a:xfrm>
          <a:prstGeom prst="ellipse">
            <a:avLst/>
          </a:prstGeom>
          <a:solidFill>
            <a:srgbClr val="9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 Box 14"/>
          <p:cNvSpPr txBox="1">
            <a:spLocks noChangeArrowheads="1"/>
          </p:cNvSpPr>
          <p:nvPr/>
        </p:nvSpPr>
        <p:spPr bwMode="auto">
          <a:xfrm>
            <a:off x="2971800" y="3638550"/>
            <a:ext cx="8707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sz="1400" dirty="0" smtClean="0">
                <a:latin typeface="Cambria" pitchFamily="18" charset="0"/>
              </a:rPr>
              <a:t>(0.0</a:t>
            </a:r>
            <a:r>
              <a:rPr lang="en-US" sz="1400" dirty="0">
                <a:latin typeface="Cambria" pitchFamily="18" charset="0"/>
              </a:rPr>
              <a:t>, </a:t>
            </a:r>
            <a:r>
              <a:rPr lang="en-US" sz="1400" dirty="0" smtClean="0">
                <a:latin typeface="Cambria" pitchFamily="18" charset="0"/>
              </a:rPr>
              <a:t>0.0)</a:t>
            </a:r>
            <a:endParaRPr lang="en-US" sz="1400" dirty="0">
              <a:latin typeface="Cambria" pitchFamily="18" charset="0"/>
            </a:endParaRP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4219575" y="2854523"/>
            <a:ext cx="8894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400" dirty="0" smtClean="0">
                <a:latin typeface="Cambria" pitchFamily="18" charset="0"/>
              </a:rPr>
              <a:t>(1.0</a:t>
            </a:r>
            <a:r>
              <a:rPr lang="en-US" sz="1400" dirty="0">
                <a:latin typeface="Cambria" pitchFamily="18" charset="0"/>
              </a:rPr>
              <a:t>, </a:t>
            </a:r>
            <a:r>
              <a:rPr lang="en-US" sz="1400" dirty="0" smtClean="0">
                <a:latin typeface="Cambria" pitchFamily="18" charset="0"/>
              </a:rPr>
              <a:t>1.0)</a:t>
            </a:r>
            <a:endParaRPr lang="en-US" sz="1400" dirty="0">
              <a:latin typeface="Cambria" pitchFamily="18" charset="0"/>
            </a:endParaRPr>
          </a:p>
        </p:txBody>
      </p:sp>
      <p:cxnSp>
        <p:nvCxnSpPr>
          <p:cNvPr id="40" name="Straight Arrow Connector 39"/>
          <p:cNvCxnSpPr>
            <a:endCxn id="43" idx="2"/>
          </p:cNvCxnSpPr>
          <p:nvPr/>
        </p:nvCxnSpPr>
        <p:spPr>
          <a:xfrm>
            <a:off x="3916124" y="3533076"/>
            <a:ext cx="2278379" cy="3414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5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5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24" grpId="0" animBg="1"/>
      <p:bldP spid="41" grpId="0" animBg="1"/>
      <p:bldP spid="42" grpId="0" animBg="1"/>
      <p:bldP spid="43" grpId="0" animBg="1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28700"/>
                <a:ext cx="8534400" cy="3714750"/>
              </a:xfrm>
              <a:ln w="9525">
                <a:noFill/>
              </a:ln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Mapping a point in the unit u, v square to a texture of arbitrary width/height:</a:t>
                </a:r>
              </a:p>
              <a:p>
                <a:pPr lvl="1"/>
                <a:r>
                  <a:rPr lang="en-US" dirty="0" smtClean="0"/>
                  <a:t>In general, any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 smtClean="0"/>
                  <a:t> on the unit square, the corresponding point on the texture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 smtClean="0"/>
                  <a:t> pixels and height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pixels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:endParaRPr lang="en-US" dirty="0" smtClean="0"/>
              </a:p>
              <a:p>
                <a:pPr marL="274320" lvl="1" indent="0">
                  <a:buNone/>
                </a:pPr>
                <a:endParaRPr lang="en-US" dirty="0" smtClean="0"/>
              </a:p>
              <a:p>
                <a:pPr marL="27432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Above: (0.0, 0.0) -&gt; (</a:t>
                </a:r>
                <a:r>
                  <a:rPr lang="en-US" dirty="0"/>
                  <a:t>0</a:t>
                </a:r>
                <a:r>
                  <a:rPr lang="en-US" dirty="0" smtClean="0"/>
                  <a:t>, 0);  (1.0, 1.0) -&gt; (200, 100); (.7, .45) -&gt; (140, 45)</a:t>
                </a:r>
              </a:p>
              <a:p>
                <a:pPr lvl="1"/>
                <a:r>
                  <a:rPr lang="en-US" dirty="0" smtClean="0"/>
                  <a:t>Once we have coordinates for the texture, we just need to look up the color of the texture at these coordinates</a:t>
                </a:r>
              </a:p>
              <a:p>
                <a:pPr lvl="1"/>
                <a:r>
                  <a:rPr lang="en-US" dirty="0" smtClean="0"/>
                  <a:t>Coordinates not always a discrete point on texture as they come from continuous space.  May need to average neighboring texture pixels (i.e. filter)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28700"/>
                <a:ext cx="8534400" cy="3714750"/>
              </a:xfrm>
              <a:blipFill rotWithShape="1">
                <a:blip r:embed="rId3"/>
                <a:stretch>
                  <a:fillRect l="-143" t="-2463" b="-213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Technique (2/8)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6</a:t>
            </a:fld>
            <a:r>
              <a:rPr lang="en-US" smtClean="0"/>
              <a:t>/22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1410656" y="1857375"/>
            <a:ext cx="6437944" cy="1600200"/>
            <a:chOff x="420056" y="1809750"/>
            <a:chExt cx="6437944" cy="1600200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2066925" y="1866900"/>
              <a:ext cx="1143000" cy="1143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 flipV="1">
              <a:off x="1942144" y="1909239"/>
              <a:ext cx="0" cy="1085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2075494" y="3125985"/>
              <a:ext cx="1143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3218494" y="1828812"/>
              <a:ext cx="8707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>
                  <a:latin typeface="Cambria" pitchFamily="18" charset="0"/>
                </a:rPr>
                <a:t>(1.0</a:t>
              </a:r>
              <a:r>
                <a:rPr lang="en-US" sz="1400" dirty="0">
                  <a:latin typeface="Cambria" pitchFamily="18" charset="0"/>
                </a:rPr>
                <a:t>, </a:t>
              </a:r>
              <a:r>
                <a:rPr lang="en-US" sz="1400" dirty="0" smtClean="0">
                  <a:latin typeface="Cambria" pitchFamily="18" charset="0"/>
                </a:rPr>
                <a:t>1.0)</a:t>
              </a:r>
              <a:endParaRPr lang="en-US" sz="1400" dirty="0">
                <a:latin typeface="Cambria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600200" y="1809750"/>
                  <a:ext cx="322974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/>
                          </a:rPr>
                          <m:t>𝑣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10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00200" y="1809750"/>
                  <a:ext cx="322974" cy="3077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1238250" y="2987873"/>
              <a:ext cx="87075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>
                  <a:latin typeface="Cambria" pitchFamily="18" charset="0"/>
                </a:rPr>
                <a:t>(0.0</a:t>
              </a:r>
              <a:r>
                <a:rPr lang="en-US" sz="1400" dirty="0">
                  <a:latin typeface="Cambria" pitchFamily="18" charset="0"/>
                </a:rPr>
                <a:t>, </a:t>
              </a:r>
              <a:r>
                <a:rPr lang="en-US" sz="1400" dirty="0" smtClean="0">
                  <a:latin typeface="Cambria" pitchFamily="18" charset="0"/>
                </a:rPr>
                <a:t>0.0)</a:t>
              </a:r>
              <a:endParaRPr lang="en-US" sz="1400" dirty="0">
                <a:latin typeface="Cambria" pitchFamily="18" charset="0"/>
              </a:endParaRP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420056" y="2343150"/>
              <a:ext cx="156114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sz="1200" b="1" dirty="0">
                  <a:latin typeface="Cambria" pitchFamily="18" charset="0"/>
                </a:rPr>
                <a:t>unit </a:t>
              </a:r>
              <a:r>
                <a:rPr lang="en-US" sz="1200" b="1" dirty="0" smtClean="0">
                  <a:latin typeface="Cambria" pitchFamily="18" charset="0"/>
                </a:rPr>
                <a:t>texture square</a:t>
              </a:r>
              <a:endParaRPr lang="en-US" sz="1200" b="1" dirty="0">
                <a:latin typeface="Cambria" pitchFamily="18" charset="0"/>
              </a:endParaRPr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4585757" y="2233021"/>
              <a:ext cx="1291828" cy="6400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677876" y="2303526"/>
              <a:ext cx="194825" cy="192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534685" y="2303526"/>
              <a:ext cx="194825" cy="19202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auto">
            <a:xfrm flipH="1">
              <a:off x="5084591" y="2289337"/>
              <a:ext cx="294160" cy="527448"/>
            </a:xfrm>
            <a:custGeom>
              <a:avLst/>
              <a:gdLst>
                <a:gd name="T0" fmla="*/ 0 w 336"/>
                <a:gd name="T1" fmla="*/ 2147483647 h 152"/>
                <a:gd name="T2" fmla="*/ 2147483647 w 336"/>
                <a:gd name="T3" fmla="*/ 2147483647 h 152"/>
                <a:gd name="T4" fmla="*/ 2147483647 w 336"/>
                <a:gd name="T5" fmla="*/ 2147483647 h 152"/>
                <a:gd name="T6" fmla="*/ 2147483647 w 336"/>
                <a:gd name="T7" fmla="*/ 2147483647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152"/>
                <a:gd name="T14" fmla="*/ 336 w 336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152">
                  <a:moveTo>
                    <a:pt x="0" y="8"/>
                  </a:moveTo>
                  <a:cubicBezTo>
                    <a:pt x="48" y="4"/>
                    <a:pt x="96" y="0"/>
                    <a:pt x="144" y="8"/>
                  </a:cubicBezTo>
                  <a:cubicBezTo>
                    <a:pt x="192" y="16"/>
                    <a:pt x="256" y="32"/>
                    <a:pt x="288" y="56"/>
                  </a:cubicBezTo>
                  <a:cubicBezTo>
                    <a:pt x="320" y="80"/>
                    <a:pt x="328" y="116"/>
                    <a:pt x="336" y="15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 Box 22"/>
            <p:cNvSpPr txBox="1">
              <a:spLocks noChangeArrowheads="1"/>
            </p:cNvSpPr>
            <p:nvPr/>
          </p:nvSpPr>
          <p:spPr bwMode="auto">
            <a:xfrm>
              <a:off x="5862215" y="1959173"/>
              <a:ext cx="99578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>
                  <a:latin typeface="Cambria" pitchFamily="18" charset="0"/>
                </a:rPr>
                <a:t>(200, 100)</a:t>
              </a:r>
              <a:endParaRPr lang="en-US" sz="1400" dirty="0">
                <a:latin typeface="Cambria" pitchFamily="18" charset="0"/>
              </a:endParaRPr>
            </a:p>
          </p:txBody>
        </p:sp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4049959" y="2800350"/>
              <a:ext cx="59824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400" dirty="0" smtClean="0">
                  <a:latin typeface="Cambria" pitchFamily="18" charset="0"/>
                </a:rPr>
                <a:t>(0</a:t>
              </a:r>
              <a:r>
                <a:rPr lang="en-US" sz="1400" dirty="0">
                  <a:latin typeface="Cambria" pitchFamily="18" charset="0"/>
                </a:rPr>
                <a:t>, </a:t>
              </a:r>
              <a:r>
                <a:rPr lang="en-US" sz="1400" dirty="0" smtClean="0">
                  <a:latin typeface="Cambria" pitchFamily="18" charset="0"/>
                </a:rPr>
                <a:t>0)</a:t>
              </a:r>
              <a:endParaRPr lang="en-US" sz="1400" dirty="0">
                <a:latin typeface="Cambria" pitchFamily="18" charset="0"/>
              </a:endParaRPr>
            </a:p>
          </p:txBody>
        </p:sp>
        <p:sp>
          <p:nvSpPr>
            <p:cNvPr id="20" name="Oval 24"/>
            <p:cNvSpPr>
              <a:spLocks noChangeArrowheads="1"/>
            </p:cNvSpPr>
            <p:nvPr/>
          </p:nvSpPr>
          <p:spPr bwMode="auto">
            <a:xfrm>
              <a:off x="5549196" y="2590419"/>
              <a:ext cx="48706" cy="4800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23" name="Text Box 27"/>
            <p:cNvSpPr txBox="1">
              <a:spLocks noChangeArrowheads="1"/>
            </p:cNvSpPr>
            <p:nvPr/>
          </p:nvSpPr>
          <p:spPr bwMode="auto">
            <a:xfrm>
              <a:off x="5743695" y="2952750"/>
              <a:ext cx="103810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 smtClean="0">
                  <a:latin typeface="Cambria" pitchFamily="18" charset="0"/>
                </a:rPr>
                <a:t>texture map</a:t>
              </a:r>
              <a:endParaRPr lang="en-US" sz="1200" b="1" dirty="0">
                <a:latin typeface="Cambria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000598" y="3102173"/>
                  <a:ext cx="327077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/>
                          </a:rPr>
                          <m:t>𝑢</m:t>
                        </m:r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4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00598" y="3102173"/>
                  <a:ext cx="327077" cy="30777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2826422" y="2514600"/>
              <a:ext cx="48706" cy="4800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>
            <a:off x="3841375" y="2586228"/>
            <a:ext cx="2722774" cy="815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4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85850"/>
                <a:ext cx="3755992" cy="360045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Texture mapping polygons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texture coordinates are pre-calculated and specified per vertex</a:t>
                </a:r>
              </a:p>
              <a:p>
                <a:pPr lvl="1"/>
                <a:r>
                  <a:rPr lang="en-US" dirty="0" smtClean="0"/>
                  <a:t>Vertices may have different texture coordinates for different faces</a:t>
                </a:r>
                <a:endParaRPr lang="en-US" dirty="0"/>
              </a:p>
              <a:p>
                <a:pPr lvl="1"/>
                <a:r>
                  <a:rPr lang="en-US" dirty="0" smtClean="0"/>
                  <a:t>Texture coordinates are linearly interpolated across polygon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85850"/>
                <a:ext cx="3755992" cy="3600450"/>
              </a:xfrm>
              <a:blipFill rotWithShape="1">
                <a:blip r:embed="rId3"/>
                <a:stretch>
                  <a:fillRect l="-487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Technique (3/8)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334000" y="895350"/>
            <a:ext cx="3590258" cy="1581150"/>
            <a:chOff x="5334000" y="1047750"/>
            <a:chExt cx="3590258" cy="1581150"/>
          </a:xfrm>
        </p:grpSpPr>
        <p:pic>
          <p:nvPicPr>
            <p:cNvPr id="6" name="Picture 9" descr="mapping_realtime"/>
            <p:cNvPicPr>
              <a:picLocks noChangeArrowheads="1"/>
            </p:cNvPicPr>
            <p:nvPr/>
          </p:nvPicPr>
          <p:blipFill rotWithShape="1">
            <a:blip r:embed="rId4" cstate="print"/>
            <a:srcRect r="30401"/>
            <a:stretch/>
          </p:blipFill>
          <p:spPr bwMode="auto">
            <a:xfrm>
              <a:off x="5334000" y="1047750"/>
              <a:ext cx="3066495" cy="15811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8162258" y="1524000"/>
              <a:ext cx="762000" cy="742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 descr="mapping_realtime1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028950"/>
            <a:ext cx="4580858" cy="118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7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5105400" cy="34861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Texture mapping in “Ray”:  mapping solids</a:t>
            </a:r>
          </a:p>
          <a:p>
            <a:pPr lvl="1"/>
            <a:r>
              <a:rPr lang="en-US" dirty="0" smtClean="0"/>
              <a:t>Using ray tracing, get an intersection point (x, y, z) in object space</a:t>
            </a:r>
          </a:p>
          <a:p>
            <a:pPr lvl="1"/>
            <a:r>
              <a:rPr lang="en-US" dirty="0" smtClean="0"/>
              <a:t>Need to map this point to a point on the (u, v) unit square, so we can map that to a texture value</a:t>
            </a:r>
          </a:p>
          <a:p>
            <a:pPr lvl="1"/>
            <a:r>
              <a:rPr lang="en-US" dirty="0" smtClean="0"/>
              <a:t>Three easy cases:  planes, cylinders, and spheres</a:t>
            </a:r>
            <a:endParaRPr lang="en-US" dirty="0"/>
          </a:p>
          <a:p>
            <a:pPr lvl="1"/>
            <a:r>
              <a:rPr lang="en-US" dirty="0"/>
              <a:t>Easiest to compute the mapping from   (x, y, z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coordinates </a:t>
            </a:r>
            <a:r>
              <a:rPr lang="en-US" dirty="0"/>
              <a:t>in </a:t>
            </a:r>
            <a:r>
              <a:rPr lang="en-US" b="1" dirty="0"/>
              <a:t>object space</a:t>
            </a:r>
            <a:r>
              <a:rPr lang="en-US" dirty="0"/>
              <a:t> to (u, v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Can cause unwanted texture </a:t>
            </a:r>
            <a:r>
              <a:rPr lang="en-US" dirty="0" smtClean="0"/>
              <a:t>scaling</a:t>
            </a:r>
            <a:endParaRPr lang="en-US" dirty="0"/>
          </a:p>
          <a:p>
            <a:pPr lvl="1"/>
            <a:r>
              <a:rPr lang="en-US" dirty="0"/>
              <a:t>Texture filtering is an option in most </a:t>
            </a:r>
            <a:r>
              <a:rPr lang="en-US" dirty="0" smtClean="0"/>
              <a:t>graphics</a:t>
            </a:r>
            <a:br>
              <a:rPr lang="en-US" dirty="0" smtClean="0"/>
            </a:br>
            <a:r>
              <a:rPr lang="en-US" dirty="0" smtClean="0"/>
              <a:t> libraries</a:t>
            </a:r>
          </a:p>
          <a:p>
            <a:pPr lvl="1"/>
            <a:r>
              <a:rPr lang="en-US" dirty="0" smtClean="0"/>
              <a:t>OpenGL allows you to choose filtering method.  (GL_NEAREST, GL_LINEAR, etc…)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62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Texture Mapping Technique (4/8): mapping from point on object to (u, v) square </a:t>
            </a:r>
            <a:endParaRPr lang="en-US" dirty="0"/>
          </a:p>
        </p:txBody>
      </p:sp>
      <p:pic>
        <p:nvPicPr>
          <p:cNvPr id="6" name="Picture 2" descr="all_objects_A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581150"/>
            <a:ext cx="3041966" cy="260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2628900"/>
            <a:ext cx="5181600" cy="200025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8</a:t>
            </a:fld>
            <a:r>
              <a:rPr lang="en-US" smtClean="0"/>
              <a:t>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6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71550"/>
                <a:ext cx="8382000" cy="3714750"/>
              </a:xfrm>
            </p:spPr>
            <p:txBody>
              <a:bodyPr/>
              <a:lstStyle/>
              <a:p>
                <a:r>
                  <a:rPr lang="en-US" dirty="0" smtClean="0"/>
                  <a:t>Texture mapping large quads:</a:t>
                </a:r>
              </a:p>
              <a:p>
                <a:pPr lvl="1"/>
                <a:r>
                  <a:rPr lang="en-US" dirty="0" smtClean="0"/>
                  <a:t>How to map a point on a very large quad to a point on the unit square?</a:t>
                </a:r>
              </a:p>
              <a:p>
                <a:pPr lvl="1"/>
                <a:r>
                  <a:rPr lang="en-US" dirty="0" smtClean="0"/>
                  <a:t>Tiling: texture is repeated over and over across infinite plane</a:t>
                </a:r>
              </a:p>
              <a:p>
                <a:pPr lvl="1"/>
                <a:r>
                  <a:rPr lang="en-US" dirty="0" smtClean="0"/>
                  <a:t>Given coordinates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of a point on an arbitrarily large quad that we want to tile with quads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𝑤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h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,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𝑢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 smtClean="0"/>
                  <a:t> coordinates on the unit square representing a texture with arbitrary dimensions are: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71550"/>
                <a:ext cx="8382000" cy="3714750"/>
              </a:xfrm>
              <a:blipFill rotWithShape="1">
                <a:blip r:embed="rId3"/>
                <a:stretch>
                  <a:fillRect l="-218" t="-820" r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Texture Mapping - 11/8/12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Technique (5/8)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638800" y="3321420"/>
                <a:ext cx="3043782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%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%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321420"/>
                <a:ext cx="3043782" cy="71468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9</a:t>
            </a:fld>
            <a:r>
              <a:rPr lang="en-US" smtClean="0"/>
              <a:t>/22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457200" y="2543175"/>
            <a:ext cx="5207021" cy="2057400"/>
            <a:chOff x="381000" y="2647950"/>
            <a:chExt cx="5207021" cy="2057400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866775" y="2800350"/>
              <a:ext cx="0" cy="150709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 flipV="1">
              <a:off x="1768144" y="3781663"/>
              <a:ext cx="0" cy="150876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57200" y="2647950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itchFamily="18" charset="0"/>
                  <a:ea typeface="Cambria Math" pitchFamily="18" charset="0"/>
                </a:rPr>
                <a:t>-z</a:t>
              </a:r>
              <a:endParaRPr lang="en-US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22524" y="433601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itchFamily="18" charset="0"/>
                  <a:ea typeface="Cambria Math" pitchFamily="18" charset="0"/>
                </a:rPr>
                <a:t>x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66800" y="31051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676400" y="31051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66800" y="37147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676400" y="3714750"/>
              <a:ext cx="609600" cy="6096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66800" y="3105150"/>
              <a:ext cx="12192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636605" y="367665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00200" y="3333750"/>
              <a:ext cx="765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itchFamily="18" charset="0"/>
                  <a:ea typeface="Cambria Math" pitchFamily="18" charset="0"/>
                </a:rPr>
                <a:t>(w, h)</a:t>
              </a:r>
              <a:endParaRPr lang="en-US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1000" y="4248150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itchFamily="18" charset="0"/>
                  <a:ea typeface="Cambria Math" pitchFamily="18" charset="0"/>
                </a:rPr>
                <a:t>(0, 0)</a:t>
              </a:r>
              <a:endParaRPr lang="en-US" dirty="0">
                <a:latin typeface="Cambria Math" pitchFamily="18" charset="0"/>
                <a:ea typeface="Cambria Math" pitchFamily="18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V="1">
              <a:off x="3505200" y="3333750"/>
              <a:ext cx="0" cy="914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5400000" flipV="1">
              <a:off x="4191000" y="3943350"/>
              <a:ext cx="0" cy="9144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063194" y="316452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itchFamily="18" charset="0"/>
                  <a:ea typeface="Cambria Math" pitchFamily="18" charset="0"/>
                </a:rPr>
                <a:t>v</a:t>
              </a:r>
              <a:endParaRPr lang="en-US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48200" y="418317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itchFamily="18" charset="0"/>
                  <a:ea typeface="Cambria Math" pitchFamily="18" charset="0"/>
                </a:rPr>
                <a:t>u</a:t>
              </a:r>
              <a:endParaRPr lang="en-US" dirty="0" smtClean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5787" y="4200000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itchFamily="18" charset="0"/>
                  <a:ea typeface="Cambria Math" pitchFamily="18" charset="0"/>
                </a:rPr>
                <a:t>(0, 0)</a:t>
              </a:r>
              <a:endParaRPr lang="en-US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657600" y="3392498"/>
              <a:ext cx="8382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02467" y="3040170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mbria Math" pitchFamily="18" charset="0"/>
                  <a:ea typeface="Cambria Math" pitchFamily="18" charset="0"/>
                </a:rPr>
                <a:t>(1.0, 1.0)</a:t>
              </a:r>
              <a:endParaRPr lang="en-US" dirty="0"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219200" y="3840270"/>
              <a:ext cx="45720" cy="45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219200" y="3231840"/>
              <a:ext cx="45720" cy="45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871800" y="3570390"/>
              <a:ext cx="45720" cy="45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endCxn id="51" idx="6"/>
            </p:cNvCxnSpPr>
            <p:nvPr/>
          </p:nvCxnSpPr>
          <p:spPr>
            <a:xfrm>
              <a:off x="1242060" y="3254700"/>
              <a:ext cx="2675460" cy="3385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1" idx="6"/>
            </p:cNvCxnSpPr>
            <p:nvPr/>
          </p:nvCxnSpPr>
          <p:spPr>
            <a:xfrm flipV="1">
              <a:off x="1242060" y="3593250"/>
              <a:ext cx="2675460" cy="2698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1066800" y="4400550"/>
            <a:ext cx="14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Infinite plane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59120" y="432435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pitchFamily="18" charset="0"/>
              </a:rPr>
              <a:t>Unit plane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0200" y="409575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itchFamily="18" charset="0"/>
              </a:rPr>
              <a:t>Note: C/C++ do not allow non-integer moduli.</a:t>
            </a:r>
          </a:p>
          <a:p>
            <a:r>
              <a:rPr lang="en-US" sz="1400" dirty="0" smtClean="0">
                <a:latin typeface="Cambria" pitchFamily="18" charset="0"/>
              </a:rPr>
              <a:t>In code, w and h must be integers.</a:t>
            </a:r>
            <a:endParaRPr lang="en-US" sz="14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28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7" grpId="0"/>
      <p:bldP spid="58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S123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UI"/>
        <a:ea typeface=""/>
        <a:cs typeface=""/>
      </a:majorFont>
      <a:minorFont>
        <a:latin typeface="Corbel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</TotalTime>
  <Words>2195</Words>
  <Application>Microsoft Office PowerPoint</Application>
  <PresentationFormat>On-screen Show (16:9)</PresentationFormat>
  <Paragraphs>325</Paragraphs>
  <Slides>22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CS123 Theme</vt:lpstr>
      <vt:lpstr>Image</vt:lpstr>
      <vt:lpstr>Bitmap Image</vt:lpstr>
      <vt:lpstr>Texture Mapping</vt:lpstr>
      <vt:lpstr>Texture Mapping Overview (1/3)</vt:lpstr>
      <vt:lpstr>Texture Mapping Overview (2/3: Motivation)</vt:lpstr>
      <vt:lpstr>Texture Mapping Overview (3/3: Mappings)</vt:lpstr>
      <vt:lpstr>Texture Mapping Technique (1/8)</vt:lpstr>
      <vt:lpstr>Texture Mapping Technique (2/8)</vt:lpstr>
      <vt:lpstr>Texture Mapping Technique (3/8)</vt:lpstr>
      <vt:lpstr>Texture Mapping Technique (4/8): mapping from point on object to (u, v) square </vt:lpstr>
      <vt:lpstr>Texture Mapping Technique (5/8)</vt:lpstr>
      <vt:lpstr>Texture Mapping Technique (6/8)</vt:lpstr>
      <vt:lpstr>Texture Mapping Technique (7/8)</vt:lpstr>
      <vt:lpstr>Texture Mapping Technique (8/8)</vt:lpstr>
      <vt:lpstr>Texture Mapping Style - Tiling</vt:lpstr>
      <vt:lpstr>Texture Mapping Style - Stretching</vt:lpstr>
      <vt:lpstr>Texture Mapping Complex Geometry (1/4)</vt:lpstr>
      <vt:lpstr>Texture Mapping Complex Geometry (2/4)</vt:lpstr>
      <vt:lpstr>Texture Mapping Complex Geometry (3/4)</vt:lpstr>
      <vt:lpstr>Texture Mapping Complex Geometry (4/4)</vt:lpstr>
      <vt:lpstr>Aside: Barycentric Coordinates</vt:lpstr>
      <vt:lpstr>Interpolation Tricks: Barycentric Coordinates</vt:lpstr>
      <vt:lpstr>Applying Barycentric Coordinates (1/2)</vt:lpstr>
      <vt:lpstr>Applying Barycentric Coordinates (2/2)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Polygon Shading and Texture Mapping</dc:title>
  <dc:creator>Andrew Scheff</dc:creator>
  <cp:lastModifiedBy>Joel Nackman</cp:lastModifiedBy>
  <cp:revision>238</cp:revision>
  <dcterms:created xsi:type="dcterms:W3CDTF">2010-07-21T02:30:37Z</dcterms:created>
  <dcterms:modified xsi:type="dcterms:W3CDTF">2012-11-13T03:45:54Z</dcterms:modified>
</cp:coreProperties>
</file>